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ithub.com/Saysee09/Financial-Performance-Dashboard"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323" y="2301240"/>
            <a:ext cx="6716554" cy="3627001"/>
          </a:xfrm>
          <a:prstGeom prst="rect">
            <a:avLst/>
          </a:prstGeom>
        </p:spPr>
      </p:pic>
      <p:sp>
        <p:nvSpPr>
          <p:cNvPr id="4" name="Text 0"/>
          <p:cNvSpPr/>
          <p:nvPr/>
        </p:nvSpPr>
        <p:spPr>
          <a:xfrm>
            <a:off x="8156496" y="1395889"/>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Overview </a:t>
            </a:r>
            <a:endParaRPr lang="en-US" sz="4400" dirty="0"/>
          </a:p>
        </p:txBody>
      </p:sp>
      <p:sp>
        <p:nvSpPr>
          <p:cNvPr id="5" name="Text 1"/>
          <p:cNvSpPr/>
          <p:nvPr/>
        </p:nvSpPr>
        <p:spPr>
          <a:xfrm>
            <a:off x="8152924" y="2458879"/>
            <a:ext cx="5639753" cy="3447217"/>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dashboard delivers a clear view of financial performance across sales, profit, units sold, and discounts, segmented by product, country, and business type. It helps identify key trends, compare performance across regions, and uncover profit drivers and inefficiencies. From highlighting the Government segment's dominance to revealing high-volume products like Paseo, the dashboard enables smarter decisions backed by data-driven insights.”</a:t>
            </a:r>
            <a:endParaRPr lang="en-US" sz="1850" dirty="0"/>
          </a:p>
        </p:txBody>
      </p:sp>
      <p:pic>
        <p:nvPicPr>
          <p:cNvPr id="6" name="Image 2" descr="preencoded.png">
            <a:hlinkClick r:id="rId4" tooltip=""/>
          </p:cNvPr>
          <p:cNvPicPr>
            <a:picLocks noChangeAspect="1"/>
          </p:cNvPicPr>
          <p:nvPr/>
        </p:nvPicPr>
        <p:blipFill>
          <a:blip r:embed="rId3"/>
          <a:stretch>
            <a:fillRect/>
          </a:stretch>
        </p:blipFill>
        <p:spPr>
          <a:xfrm>
            <a:off x="10055543" y="6175296"/>
            <a:ext cx="1834515" cy="658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98896" y="3380303"/>
            <a:ext cx="5632490" cy="726877"/>
          </a:xfrm>
          <a:prstGeom prst="rect">
            <a:avLst/>
          </a:prstGeom>
          <a:noFill/>
          <a:ln/>
        </p:spPr>
        <p:txBody>
          <a:bodyPr wrap="none" lIns="0" tIns="0" rIns="0" bIns="0" rtlCol="0" anchor="t"/>
          <a:lstStyle/>
          <a:p>
            <a:pPr algn="ctr" indent="0" marL="0">
              <a:lnSpc>
                <a:spcPts val="5500"/>
              </a:lnSpc>
              <a:buNone/>
            </a:pPr>
            <a:r>
              <a:rPr lang="en-US" sz="4400" dirty="0">
                <a:solidFill>
                  <a:srgbClr val="000000"/>
                </a:solidFill>
                <a:latin typeface="Unbounded" pitchFamily="34" charset="0"/>
                <a:ea typeface="Unbounded" pitchFamily="34" charset="-122"/>
                <a:cs typeface="Unbounded" pitchFamily="34" charset="-120"/>
              </a:rPr>
              <a:t>🙏</a:t>
            </a:r>
            <a:pPr algn="ct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3" name="Text 1"/>
          <p:cNvSpPr/>
          <p:nvPr/>
        </p:nvSpPr>
        <p:spPr>
          <a:xfrm>
            <a:off x="837724" y="446615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“Thank you for your time. I’d be happy to take any questions or walk through specific parts of the dashboard.”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62180" y="1507927"/>
            <a:ext cx="4505920" cy="578525"/>
          </a:xfrm>
          <a:prstGeom prst="rect">
            <a:avLst/>
          </a:prstGeom>
          <a:noFill/>
          <a:ln/>
        </p:spPr>
        <p:txBody>
          <a:bodyPr wrap="none" lIns="0" tIns="0" rIns="0" bIns="0" rtlCol="0" anchor="t"/>
          <a:lstStyle/>
          <a:p>
            <a:pPr algn="ctr" indent="0" marL="0">
              <a:lnSpc>
                <a:spcPts val="4400"/>
              </a:lnSpc>
              <a:buNone/>
            </a:pPr>
            <a:r>
              <a:rPr lang="en-US" sz="3500" dirty="0">
                <a:solidFill>
                  <a:srgbClr val="000000"/>
                </a:solidFill>
                <a:latin typeface="Unbounded" pitchFamily="34" charset="0"/>
                <a:ea typeface="Unbounded" pitchFamily="34" charset="-122"/>
                <a:cs typeface="Unbounded" pitchFamily="34" charset="-120"/>
              </a:rPr>
              <a:t>📌</a:t>
            </a:r>
            <a:pPr algn="ctr" indent="0" marL="0">
              <a:lnSpc>
                <a:spcPts val="4400"/>
              </a:lnSpc>
              <a:buNone/>
            </a:pPr>
            <a:r>
              <a:rPr lang="en-US" sz="3500" dirty="0">
                <a:solidFill>
                  <a:srgbClr val="FFFFFF"/>
                </a:solidFill>
                <a:latin typeface="Unbounded" pitchFamily="34" charset="0"/>
                <a:ea typeface="Unbounded" pitchFamily="34" charset="-122"/>
                <a:cs typeface="Unbounded" pitchFamily="34" charset="-120"/>
              </a:rPr>
              <a:t>KPI Summary</a:t>
            </a:r>
            <a:endParaRPr lang="en-US" sz="3500" dirty="0"/>
          </a:p>
        </p:txBody>
      </p:sp>
      <p:sp>
        <p:nvSpPr>
          <p:cNvPr id="3" name="Shape 1"/>
          <p:cNvSpPr/>
          <p:nvPr/>
        </p:nvSpPr>
        <p:spPr>
          <a:xfrm>
            <a:off x="837724" y="2684859"/>
            <a:ext cx="2310289" cy="299204"/>
          </a:xfrm>
          <a:prstGeom prst="roundRect">
            <a:avLst>
              <a:gd name="adj" fmla="val 12001"/>
            </a:avLst>
          </a:prstGeom>
          <a:solidFill>
            <a:srgbClr val="304755"/>
          </a:solidFill>
          <a:ln/>
        </p:spPr>
      </p:sp>
      <p:sp>
        <p:nvSpPr>
          <p:cNvPr id="4" name="Shape 2"/>
          <p:cNvSpPr/>
          <p:nvPr/>
        </p:nvSpPr>
        <p:spPr>
          <a:xfrm>
            <a:off x="837724" y="2684859"/>
            <a:ext cx="2310289" cy="299204"/>
          </a:xfrm>
          <a:prstGeom prst="roundRect">
            <a:avLst>
              <a:gd name="adj" fmla="val 12001"/>
            </a:avLst>
          </a:prstGeom>
          <a:solidFill>
            <a:srgbClr val="0A988B"/>
          </a:solidFill>
          <a:ln/>
        </p:spPr>
      </p:sp>
      <p:sp>
        <p:nvSpPr>
          <p:cNvPr id="5" name="Text 3"/>
          <p:cNvSpPr/>
          <p:nvPr/>
        </p:nvSpPr>
        <p:spPr>
          <a:xfrm>
            <a:off x="3327440" y="2684859"/>
            <a:ext cx="1629132"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$118.73M</a:t>
            </a:r>
            <a:endParaRPr lang="en-US" sz="2350" dirty="0"/>
          </a:p>
        </p:txBody>
      </p:sp>
      <p:sp>
        <p:nvSpPr>
          <p:cNvPr id="6" name="Text 4"/>
          <p:cNvSpPr/>
          <p:nvPr/>
        </p:nvSpPr>
        <p:spPr>
          <a:xfrm>
            <a:off x="1709023" y="3283148"/>
            <a:ext cx="3247549"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Sales Amount</a:t>
            </a:r>
            <a:endParaRPr lang="en-US" sz="2200" dirty="0"/>
          </a:p>
        </p:txBody>
      </p:sp>
      <p:sp>
        <p:nvSpPr>
          <p:cNvPr id="7" name="Shape 5"/>
          <p:cNvSpPr/>
          <p:nvPr/>
        </p:nvSpPr>
        <p:spPr>
          <a:xfrm>
            <a:off x="5255776" y="2684859"/>
            <a:ext cx="2774156" cy="299204"/>
          </a:xfrm>
          <a:prstGeom prst="roundRect">
            <a:avLst>
              <a:gd name="adj" fmla="val 12001"/>
            </a:avLst>
          </a:prstGeom>
          <a:solidFill>
            <a:srgbClr val="304755"/>
          </a:solidFill>
          <a:ln/>
        </p:spPr>
      </p:sp>
      <p:sp>
        <p:nvSpPr>
          <p:cNvPr id="8" name="Shape 6"/>
          <p:cNvSpPr/>
          <p:nvPr/>
        </p:nvSpPr>
        <p:spPr>
          <a:xfrm>
            <a:off x="5255776" y="2684859"/>
            <a:ext cx="2774156" cy="299204"/>
          </a:xfrm>
          <a:prstGeom prst="roundRect">
            <a:avLst>
              <a:gd name="adj" fmla="val 12001"/>
            </a:avLst>
          </a:prstGeom>
          <a:solidFill>
            <a:srgbClr val="0A988B"/>
          </a:solidFill>
          <a:ln/>
        </p:spPr>
      </p:sp>
      <p:sp>
        <p:nvSpPr>
          <p:cNvPr id="9" name="Text 7"/>
          <p:cNvSpPr/>
          <p:nvPr/>
        </p:nvSpPr>
        <p:spPr>
          <a:xfrm>
            <a:off x="8209359" y="2684859"/>
            <a:ext cx="1165265"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1.126M</a:t>
            </a:r>
            <a:endParaRPr lang="en-US" sz="2350" dirty="0"/>
          </a:p>
        </p:txBody>
      </p:sp>
      <p:sp>
        <p:nvSpPr>
          <p:cNvPr id="10" name="Text 8"/>
          <p:cNvSpPr/>
          <p:nvPr/>
        </p:nvSpPr>
        <p:spPr>
          <a:xfrm>
            <a:off x="6558439" y="3283148"/>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Orders Total</a:t>
            </a:r>
            <a:endParaRPr lang="en-US" sz="2200" dirty="0"/>
          </a:p>
        </p:txBody>
      </p:sp>
      <p:sp>
        <p:nvSpPr>
          <p:cNvPr id="11" name="Shape 9"/>
          <p:cNvSpPr/>
          <p:nvPr/>
        </p:nvSpPr>
        <p:spPr>
          <a:xfrm>
            <a:off x="9673828" y="2684859"/>
            <a:ext cx="2726293" cy="299204"/>
          </a:xfrm>
          <a:prstGeom prst="roundRect">
            <a:avLst>
              <a:gd name="adj" fmla="val 12001"/>
            </a:avLst>
          </a:prstGeom>
          <a:solidFill>
            <a:srgbClr val="304755"/>
          </a:solidFill>
          <a:ln/>
        </p:spPr>
      </p:sp>
      <p:sp>
        <p:nvSpPr>
          <p:cNvPr id="12" name="Shape 10"/>
          <p:cNvSpPr/>
          <p:nvPr/>
        </p:nvSpPr>
        <p:spPr>
          <a:xfrm>
            <a:off x="9673828" y="2684859"/>
            <a:ext cx="2726293" cy="299204"/>
          </a:xfrm>
          <a:prstGeom prst="roundRect">
            <a:avLst>
              <a:gd name="adj" fmla="val 12001"/>
            </a:avLst>
          </a:prstGeom>
          <a:solidFill>
            <a:srgbClr val="0A988B"/>
          </a:solidFill>
          <a:ln/>
        </p:spPr>
      </p:sp>
      <p:sp>
        <p:nvSpPr>
          <p:cNvPr id="13" name="Text 11"/>
          <p:cNvSpPr/>
          <p:nvPr/>
        </p:nvSpPr>
        <p:spPr>
          <a:xfrm>
            <a:off x="12579548" y="2684859"/>
            <a:ext cx="1213128"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$128M</a:t>
            </a:r>
            <a:endParaRPr lang="en-US" sz="2350" dirty="0"/>
          </a:p>
        </p:txBody>
      </p:sp>
      <p:sp>
        <p:nvSpPr>
          <p:cNvPr id="14" name="Text 12"/>
          <p:cNvSpPr/>
          <p:nvPr/>
        </p:nvSpPr>
        <p:spPr>
          <a:xfrm>
            <a:off x="10976491" y="3283148"/>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Gross Sales</a:t>
            </a:r>
            <a:endParaRPr lang="en-US" sz="2200" dirty="0"/>
          </a:p>
        </p:txBody>
      </p:sp>
      <p:sp>
        <p:nvSpPr>
          <p:cNvPr id="15" name="Shape 13"/>
          <p:cNvSpPr/>
          <p:nvPr/>
        </p:nvSpPr>
        <p:spPr>
          <a:xfrm>
            <a:off x="837724" y="4353163"/>
            <a:ext cx="2686169" cy="299204"/>
          </a:xfrm>
          <a:prstGeom prst="roundRect">
            <a:avLst>
              <a:gd name="adj" fmla="val 12001"/>
            </a:avLst>
          </a:prstGeom>
          <a:solidFill>
            <a:srgbClr val="304755"/>
          </a:solidFill>
          <a:ln/>
        </p:spPr>
      </p:sp>
      <p:sp>
        <p:nvSpPr>
          <p:cNvPr id="16" name="Shape 14"/>
          <p:cNvSpPr/>
          <p:nvPr/>
        </p:nvSpPr>
        <p:spPr>
          <a:xfrm>
            <a:off x="837724" y="4353163"/>
            <a:ext cx="701040" cy="299204"/>
          </a:xfrm>
          <a:prstGeom prst="roundRect">
            <a:avLst>
              <a:gd name="adj" fmla="val 12001"/>
            </a:avLst>
          </a:prstGeom>
          <a:solidFill>
            <a:srgbClr val="0A988B"/>
          </a:solidFill>
          <a:ln/>
        </p:spPr>
      </p:sp>
      <p:sp>
        <p:nvSpPr>
          <p:cNvPr id="17" name="Text 15"/>
          <p:cNvSpPr/>
          <p:nvPr/>
        </p:nvSpPr>
        <p:spPr>
          <a:xfrm>
            <a:off x="3703320" y="4353163"/>
            <a:ext cx="1253252"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$26.1M</a:t>
            </a:r>
            <a:endParaRPr lang="en-US" sz="2350" dirty="0"/>
          </a:p>
        </p:txBody>
      </p:sp>
      <p:sp>
        <p:nvSpPr>
          <p:cNvPr id="18" name="Text 16"/>
          <p:cNvSpPr/>
          <p:nvPr/>
        </p:nvSpPr>
        <p:spPr>
          <a:xfrm>
            <a:off x="2140387" y="4951452"/>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Profit</a:t>
            </a:r>
            <a:endParaRPr lang="en-US" sz="2200" dirty="0"/>
          </a:p>
        </p:txBody>
      </p:sp>
      <p:sp>
        <p:nvSpPr>
          <p:cNvPr id="19" name="Shape 17"/>
          <p:cNvSpPr/>
          <p:nvPr/>
        </p:nvSpPr>
        <p:spPr>
          <a:xfrm>
            <a:off x="5255776" y="4353163"/>
            <a:ext cx="2777371" cy="299204"/>
          </a:xfrm>
          <a:prstGeom prst="roundRect">
            <a:avLst>
              <a:gd name="adj" fmla="val 12001"/>
            </a:avLst>
          </a:prstGeom>
          <a:solidFill>
            <a:srgbClr val="304755"/>
          </a:solidFill>
          <a:ln/>
        </p:spPr>
      </p:sp>
      <p:sp>
        <p:nvSpPr>
          <p:cNvPr id="20" name="Shape 18"/>
          <p:cNvSpPr/>
          <p:nvPr/>
        </p:nvSpPr>
        <p:spPr>
          <a:xfrm>
            <a:off x="5255776" y="4353163"/>
            <a:ext cx="566499" cy="299204"/>
          </a:xfrm>
          <a:prstGeom prst="roundRect">
            <a:avLst>
              <a:gd name="adj" fmla="val 12001"/>
            </a:avLst>
          </a:prstGeom>
          <a:solidFill>
            <a:srgbClr val="0A988B"/>
          </a:solidFill>
          <a:ln/>
        </p:spPr>
      </p:sp>
      <p:sp>
        <p:nvSpPr>
          <p:cNvPr id="21" name="Text 19"/>
          <p:cNvSpPr/>
          <p:nvPr/>
        </p:nvSpPr>
        <p:spPr>
          <a:xfrm>
            <a:off x="8212574" y="4353163"/>
            <a:ext cx="1162050"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20.4%</a:t>
            </a:r>
            <a:endParaRPr lang="en-US" sz="2350" dirty="0"/>
          </a:p>
        </p:txBody>
      </p:sp>
      <p:sp>
        <p:nvSpPr>
          <p:cNvPr id="22" name="Text 20"/>
          <p:cNvSpPr/>
          <p:nvPr/>
        </p:nvSpPr>
        <p:spPr>
          <a:xfrm>
            <a:off x="5919668" y="4951452"/>
            <a:ext cx="3454956"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Overall Profit Margin</a:t>
            </a:r>
            <a:endParaRPr lang="en-US" sz="2200" dirty="0"/>
          </a:p>
        </p:txBody>
      </p:sp>
      <p:sp>
        <p:nvSpPr>
          <p:cNvPr id="23" name="Shape 21"/>
          <p:cNvSpPr/>
          <p:nvPr/>
        </p:nvSpPr>
        <p:spPr>
          <a:xfrm>
            <a:off x="9673828" y="4353163"/>
            <a:ext cx="2668310" cy="299204"/>
          </a:xfrm>
          <a:prstGeom prst="roundRect">
            <a:avLst>
              <a:gd name="adj" fmla="val 12001"/>
            </a:avLst>
          </a:prstGeom>
          <a:solidFill>
            <a:srgbClr val="304755"/>
          </a:solidFill>
          <a:ln/>
        </p:spPr>
      </p:sp>
      <p:sp>
        <p:nvSpPr>
          <p:cNvPr id="24" name="Shape 22"/>
          <p:cNvSpPr/>
          <p:nvPr/>
        </p:nvSpPr>
        <p:spPr>
          <a:xfrm>
            <a:off x="9673828" y="4353163"/>
            <a:ext cx="245745" cy="299204"/>
          </a:xfrm>
          <a:prstGeom prst="roundRect">
            <a:avLst>
              <a:gd name="adj" fmla="val 14612"/>
            </a:avLst>
          </a:prstGeom>
          <a:solidFill>
            <a:srgbClr val="0A988B"/>
          </a:solidFill>
          <a:ln/>
        </p:spPr>
      </p:sp>
      <p:sp>
        <p:nvSpPr>
          <p:cNvPr id="25" name="Text 23"/>
          <p:cNvSpPr/>
          <p:nvPr/>
        </p:nvSpPr>
        <p:spPr>
          <a:xfrm>
            <a:off x="12521565" y="4353163"/>
            <a:ext cx="1271111" cy="299204"/>
          </a:xfrm>
          <a:prstGeom prst="rect">
            <a:avLst/>
          </a:prstGeom>
          <a:noFill/>
          <a:ln/>
        </p:spPr>
        <p:txBody>
          <a:bodyPr wrap="none" lIns="0" tIns="0" rIns="0" bIns="0" rtlCol="0" anchor="t"/>
          <a:lstStyle/>
          <a:p>
            <a:pPr algn="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$9.21M</a:t>
            </a:r>
            <a:endParaRPr lang="en-US" sz="2350" dirty="0"/>
          </a:p>
        </p:txBody>
      </p:sp>
      <p:sp>
        <p:nvSpPr>
          <p:cNvPr id="26" name="Text 24"/>
          <p:cNvSpPr/>
          <p:nvPr/>
        </p:nvSpPr>
        <p:spPr>
          <a:xfrm>
            <a:off x="10976491" y="4951452"/>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Discounts</a:t>
            </a:r>
            <a:endParaRPr lang="en-US" sz="2200" dirty="0"/>
          </a:p>
        </p:txBody>
      </p:sp>
      <p:sp>
        <p:nvSpPr>
          <p:cNvPr id="27" name="Text 25"/>
          <p:cNvSpPr/>
          <p:nvPr/>
        </p:nvSpPr>
        <p:spPr>
          <a:xfrm>
            <a:off x="837724" y="5572601"/>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“Here are the key performance indicators: Total Sales Amount stands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$118.73 million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Orders total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1.126 million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Gross Sales are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$128 million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Total Profit is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$26.1 million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overall Profit Margin is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20.4%</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And the total Discounts given amount to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$9.21 million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These KPIs offer a quick snapshot of our business performance.”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323" y="2301240"/>
            <a:ext cx="6716554" cy="3627001"/>
          </a:xfrm>
          <a:prstGeom prst="rect">
            <a:avLst/>
          </a:prstGeom>
        </p:spPr>
      </p:pic>
      <p:sp>
        <p:nvSpPr>
          <p:cNvPr id="4" name="Text 0"/>
          <p:cNvSpPr/>
          <p:nvPr/>
        </p:nvSpPr>
        <p:spPr>
          <a:xfrm>
            <a:off x="8152924" y="1998464"/>
            <a:ext cx="5639753" cy="1282184"/>
          </a:xfrm>
          <a:prstGeom prst="rect">
            <a:avLst/>
          </a:prstGeom>
          <a:noFill/>
          <a:ln/>
        </p:spPr>
        <p:txBody>
          <a:bodyPr wrap="square" lIns="0" tIns="0" rIns="0" bIns="0" rtlCol="0" anchor="t"/>
          <a:lstStyle/>
          <a:p>
            <a:pPr algn="ctr" indent="0" marL="0">
              <a:lnSpc>
                <a:spcPts val="3300"/>
              </a:lnSpc>
              <a:buNone/>
            </a:pPr>
            <a:r>
              <a:rPr lang="en-US" sz="2650" dirty="0">
                <a:solidFill>
                  <a:srgbClr val="000000"/>
                </a:solidFill>
                <a:latin typeface="Unbounded" pitchFamily="34" charset="0"/>
                <a:ea typeface="Unbounded" pitchFamily="34" charset="-122"/>
                <a:cs typeface="Unbounded" pitchFamily="34" charset="-120"/>
              </a:rPr>
              <a:t>🌍</a:t>
            </a:r>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Country-wise Sales Breakdown by Segment (Stacked Column)</a:t>
            </a:r>
            <a:endParaRPr lang="en-US" sz="2650" dirty="0"/>
          </a:p>
        </p:txBody>
      </p:sp>
      <p:sp>
        <p:nvSpPr>
          <p:cNvPr id="5" name="Text 1"/>
          <p:cNvSpPr/>
          <p:nvPr/>
        </p:nvSpPr>
        <p:spPr>
          <a:xfrm>
            <a:off x="8152924" y="3549848"/>
            <a:ext cx="5639753" cy="268116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stacked column chart shows how sales vary by segment in each country. The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Government segment dominates in every market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peaking in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France with $12.13M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Small Business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follows closely, with the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USA leading at $11.46M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Meanwhile,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Enterprise and Channel Partners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contribute less than $1M each, indicating untapped potential in these markets.”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323" y="2301240"/>
            <a:ext cx="6716554" cy="3627001"/>
          </a:xfrm>
          <a:prstGeom prst="rect">
            <a:avLst/>
          </a:prstGeom>
        </p:spPr>
      </p:pic>
      <p:sp>
        <p:nvSpPr>
          <p:cNvPr id="4" name="Text 0"/>
          <p:cNvSpPr/>
          <p:nvPr/>
        </p:nvSpPr>
        <p:spPr>
          <a:xfrm>
            <a:off x="8152924" y="1615440"/>
            <a:ext cx="5639753" cy="1282184"/>
          </a:xfrm>
          <a:prstGeom prst="rect">
            <a:avLst/>
          </a:prstGeom>
          <a:noFill/>
          <a:ln/>
        </p:spPr>
        <p:txBody>
          <a:bodyPr wrap="square" lIns="0" tIns="0" rIns="0" bIns="0" rtlCol="0" anchor="t"/>
          <a:lstStyle/>
          <a:p>
            <a:pPr algn="ctr" indent="0" marL="0">
              <a:lnSpc>
                <a:spcPts val="3300"/>
              </a:lnSpc>
              <a:buNone/>
            </a:pPr>
            <a:r>
              <a:rPr lang="en-US" sz="2650" dirty="0">
                <a:solidFill>
                  <a:srgbClr val="000000"/>
                </a:solidFill>
                <a:latin typeface="Unbounded" pitchFamily="34" charset="0"/>
                <a:ea typeface="Unbounded" pitchFamily="34" charset="-122"/>
                <a:cs typeface="Unbounded" pitchFamily="34" charset="-120"/>
              </a:rPr>
              <a:t>📊</a:t>
            </a:r>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 Sales &amp; Profit by Segment </a:t>
            </a:r>
            <a:pPr algn="ctr" indent="0" marL="0">
              <a:lnSpc>
                <a:spcPts val="3300"/>
              </a:lnSpc>
              <a:buNone/>
            </a:pPr>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(Clustered Column)</a:t>
            </a:r>
            <a:endParaRPr lang="en-US" sz="2650" dirty="0"/>
          </a:p>
        </p:txBody>
      </p:sp>
      <p:sp>
        <p:nvSpPr>
          <p:cNvPr id="5" name="Text 1"/>
          <p:cNvSpPr/>
          <p:nvPr/>
        </p:nvSpPr>
        <p:spPr>
          <a:xfrm>
            <a:off x="8152924" y="3166824"/>
            <a:ext cx="5639753" cy="3447217"/>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“Here, we compare sales and profit across segments. Despite generating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$19.6M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in sales, the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Enterprise segment records a loss of ~$614.6K</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pointing to a serious margin issue. The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Government segment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delivers the highest profit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$11.39M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on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$52.5M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sales, indicating both volume and profitability strength. Interestingly,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Channel Partners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though smaller in sales, deliver a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73% profit-to-sales ratio</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showing efficiency in cost and discount handling.”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323" y="2301240"/>
            <a:ext cx="6716554" cy="3627001"/>
          </a:xfrm>
          <a:prstGeom prst="rect">
            <a:avLst/>
          </a:prstGeom>
        </p:spPr>
      </p:pic>
      <p:sp>
        <p:nvSpPr>
          <p:cNvPr id="4" name="Text 0"/>
          <p:cNvSpPr/>
          <p:nvPr/>
        </p:nvSpPr>
        <p:spPr>
          <a:xfrm>
            <a:off x="8954214" y="2592705"/>
            <a:ext cx="4037052" cy="859869"/>
          </a:xfrm>
          <a:prstGeom prst="rect">
            <a:avLst/>
          </a:prstGeom>
          <a:noFill/>
          <a:ln/>
        </p:spPr>
        <p:txBody>
          <a:bodyPr wrap="square" lIns="0" tIns="0" rIns="0" bIns="0" rtlCol="0" anchor="t"/>
          <a:lstStyle/>
          <a:p>
            <a:pPr algn="ctr" indent="0" marL="0">
              <a:lnSpc>
                <a:spcPts val="3300"/>
              </a:lnSpc>
              <a:buNone/>
            </a:pPr>
            <a:r>
              <a:rPr lang="en-US" sz="2650" dirty="0">
                <a:solidFill>
                  <a:srgbClr val="000000"/>
                </a:solidFill>
                <a:latin typeface="Unbounded" pitchFamily="34" charset="0"/>
                <a:ea typeface="Unbounded" pitchFamily="34" charset="-122"/>
                <a:cs typeface="Unbounded" pitchFamily="34" charset="-120"/>
              </a:rPr>
              <a:t>📦</a:t>
            </a:r>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 Profit by Product </a:t>
            </a:r>
            <a:pPr algn="ctr" indent="0" marL="0">
              <a:lnSpc>
                <a:spcPts val="3300"/>
              </a:lnSpc>
              <a:buNone/>
            </a:pPr>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(Stacked Column)</a:t>
            </a:r>
            <a:endParaRPr lang="en-US" sz="2650" dirty="0"/>
          </a:p>
        </p:txBody>
      </p:sp>
      <p:sp>
        <p:nvSpPr>
          <p:cNvPr id="5" name="Text 1"/>
          <p:cNvSpPr/>
          <p:nvPr/>
        </p:nvSpPr>
        <p:spPr>
          <a:xfrm>
            <a:off x="8152924" y="3721775"/>
            <a:ext cx="5639753"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visualization highlights product-level profitability.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Paseo leads with $7.4M profit</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followed by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VTT at $4.5M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and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Amarilla at $4.1M</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These top-performing products are vital to overall profitability and warrant focused promotion and inventory prioritization.”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52367" y="740212"/>
            <a:ext cx="5325547" cy="375880"/>
          </a:xfrm>
          <a:prstGeom prst="rect">
            <a:avLst/>
          </a:prstGeom>
          <a:noFill/>
          <a:ln/>
        </p:spPr>
        <p:txBody>
          <a:bodyPr wrap="none" lIns="0" tIns="0" rIns="0" bIns="0" rtlCol="0" anchor="t"/>
          <a:lstStyle/>
          <a:p>
            <a:pPr algn="ctr" indent="0" marL="0">
              <a:lnSpc>
                <a:spcPts val="2900"/>
              </a:lnSpc>
              <a:buNone/>
            </a:pPr>
            <a:r>
              <a:rPr lang="en-US" sz="2300" dirty="0">
                <a:solidFill>
                  <a:srgbClr val="000000"/>
                </a:solidFill>
                <a:latin typeface="Unbounded" pitchFamily="34" charset="0"/>
                <a:ea typeface="Unbounded" pitchFamily="34" charset="-122"/>
                <a:cs typeface="Unbounded" pitchFamily="34" charset="-120"/>
              </a:rPr>
              <a:t>🗺️</a:t>
            </a:r>
            <a:pPr algn="ctr" indent="0" marL="0">
              <a:lnSpc>
                <a:spcPts val="2900"/>
              </a:lnSpc>
              <a:buNone/>
            </a:pPr>
            <a:r>
              <a:rPr lang="en-US" sz="2300" dirty="0">
                <a:solidFill>
                  <a:srgbClr val="FFFFFF"/>
                </a:solidFill>
                <a:latin typeface="Unbounded" pitchFamily="34" charset="0"/>
                <a:ea typeface="Unbounded" pitchFamily="34" charset="-122"/>
                <a:cs typeface="Unbounded" pitchFamily="34" charset="-120"/>
              </a:rPr>
              <a:t> Sales by Country (Pie Chart)</a:t>
            </a:r>
            <a:endParaRPr lang="en-US" sz="2300" dirty="0"/>
          </a:p>
        </p:txBody>
      </p:sp>
      <p:pic>
        <p:nvPicPr>
          <p:cNvPr id="3" name="Image 0" descr="preencoded.png">    </p:cNvPr>
          <p:cNvPicPr>
            <a:picLocks noChangeAspect="1"/>
          </p:cNvPicPr>
          <p:nvPr/>
        </p:nvPicPr>
        <p:blipFill>
          <a:blip r:embed="rId1"/>
          <a:stretch>
            <a:fillRect/>
          </a:stretch>
        </p:blipFill>
        <p:spPr>
          <a:xfrm>
            <a:off x="3931682" y="1772722"/>
            <a:ext cx="6766917" cy="4814054"/>
          </a:xfrm>
          <a:prstGeom prst="rect">
            <a:avLst/>
          </a:prstGeom>
        </p:spPr>
      </p:pic>
      <p:sp>
        <p:nvSpPr>
          <p:cNvPr id="4" name="Shape 1"/>
          <p:cNvSpPr/>
          <p:nvPr/>
        </p:nvSpPr>
        <p:spPr>
          <a:xfrm>
            <a:off x="3931682" y="1533525"/>
            <a:ext cx="208717" cy="208717"/>
          </a:xfrm>
          <a:prstGeom prst="roundRect">
            <a:avLst>
              <a:gd name="adj" fmla="val 8762"/>
            </a:avLst>
          </a:prstGeom>
          <a:solidFill>
            <a:srgbClr val="054842"/>
          </a:solidFill>
          <a:ln/>
        </p:spPr>
      </p:sp>
      <p:sp>
        <p:nvSpPr>
          <p:cNvPr id="5" name="Text 2"/>
          <p:cNvSpPr/>
          <p:nvPr/>
        </p:nvSpPr>
        <p:spPr>
          <a:xfrm>
            <a:off x="4201358" y="1533525"/>
            <a:ext cx="401360" cy="208717"/>
          </a:xfrm>
          <a:prstGeom prst="rect">
            <a:avLst/>
          </a:prstGeom>
          <a:noFill/>
          <a:ln/>
        </p:spPr>
        <p:txBody>
          <a:bodyPr wrap="none" lIns="0" tIns="0" rIns="0" bIns="0" rtlCol="0" anchor="t"/>
          <a:lstStyle/>
          <a:p>
            <a:pPr algn="l" indent="0" marL="0">
              <a:lnSpc>
                <a:spcPts val="1600"/>
              </a:lnSpc>
              <a:buNone/>
            </a:pPr>
            <a:r>
              <a:rPr lang="en-US" sz="1600" dirty="0">
                <a:solidFill>
                  <a:srgbClr val="CAD6DE"/>
                </a:solidFill>
                <a:latin typeface="Cabin" pitchFamily="34" charset="0"/>
                <a:ea typeface="Cabin" pitchFamily="34" charset="-122"/>
                <a:cs typeface="Cabin" pitchFamily="34" charset="-120"/>
              </a:rPr>
              <a:t>USA</a:t>
            </a:r>
            <a:endParaRPr lang="en-US" sz="1600" dirty="0"/>
          </a:p>
        </p:txBody>
      </p:sp>
      <p:sp>
        <p:nvSpPr>
          <p:cNvPr id="6" name="Shape 3"/>
          <p:cNvSpPr/>
          <p:nvPr/>
        </p:nvSpPr>
        <p:spPr>
          <a:xfrm>
            <a:off x="5315545" y="1533525"/>
            <a:ext cx="208717" cy="208717"/>
          </a:xfrm>
          <a:prstGeom prst="roundRect">
            <a:avLst>
              <a:gd name="adj" fmla="val 8762"/>
            </a:avLst>
          </a:prstGeom>
          <a:solidFill>
            <a:srgbClr val="0A9488"/>
          </a:solidFill>
          <a:ln/>
        </p:spPr>
      </p:sp>
      <p:sp>
        <p:nvSpPr>
          <p:cNvPr id="7" name="Text 4"/>
          <p:cNvSpPr/>
          <p:nvPr/>
        </p:nvSpPr>
        <p:spPr>
          <a:xfrm>
            <a:off x="5585222" y="1533525"/>
            <a:ext cx="661273" cy="208717"/>
          </a:xfrm>
          <a:prstGeom prst="rect">
            <a:avLst/>
          </a:prstGeom>
          <a:noFill/>
          <a:ln/>
        </p:spPr>
        <p:txBody>
          <a:bodyPr wrap="none" lIns="0" tIns="0" rIns="0" bIns="0" rtlCol="0" anchor="t"/>
          <a:lstStyle/>
          <a:p>
            <a:pPr algn="l" indent="0" marL="0">
              <a:lnSpc>
                <a:spcPts val="1600"/>
              </a:lnSpc>
              <a:buNone/>
            </a:pPr>
            <a:r>
              <a:rPr lang="en-US" sz="1600" dirty="0">
                <a:solidFill>
                  <a:srgbClr val="CAD6DE"/>
                </a:solidFill>
                <a:latin typeface="Cabin" pitchFamily="34" charset="0"/>
                <a:ea typeface="Cabin" pitchFamily="34" charset="-122"/>
                <a:cs typeface="Cabin" pitchFamily="34" charset="-120"/>
              </a:rPr>
              <a:t>Canada</a:t>
            </a:r>
            <a:endParaRPr lang="en-US" sz="1600" dirty="0"/>
          </a:p>
        </p:txBody>
      </p:sp>
      <p:sp>
        <p:nvSpPr>
          <p:cNvPr id="8" name="Shape 5"/>
          <p:cNvSpPr/>
          <p:nvPr/>
        </p:nvSpPr>
        <p:spPr>
          <a:xfrm>
            <a:off x="6699409" y="1533525"/>
            <a:ext cx="208717" cy="208717"/>
          </a:xfrm>
          <a:prstGeom prst="roundRect">
            <a:avLst>
              <a:gd name="adj" fmla="val 8762"/>
            </a:avLst>
          </a:prstGeom>
          <a:solidFill>
            <a:srgbClr val="0FE1CE"/>
          </a:solidFill>
          <a:ln/>
        </p:spPr>
      </p:sp>
      <p:sp>
        <p:nvSpPr>
          <p:cNvPr id="9" name="Text 6"/>
          <p:cNvSpPr/>
          <p:nvPr/>
        </p:nvSpPr>
        <p:spPr>
          <a:xfrm>
            <a:off x="6969085" y="1533525"/>
            <a:ext cx="581025" cy="208717"/>
          </a:xfrm>
          <a:prstGeom prst="rect">
            <a:avLst/>
          </a:prstGeom>
          <a:noFill/>
          <a:ln/>
        </p:spPr>
        <p:txBody>
          <a:bodyPr wrap="none" lIns="0" tIns="0" rIns="0" bIns="0" rtlCol="0" anchor="t"/>
          <a:lstStyle/>
          <a:p>
            <a:pPr algn="l" indent="0" marL="0">
              <a:lnSpc>
                <a:spcPts val="1600"/>
              </a:lnSpc>
              <a:buNone/>
            </a:pPr>
            <a:r>
              <a:rPr lang="en-US" sz="1600" dirty="0">
                <a:solidFill>
                  <a:srgbClr val="CAD6DE"/>
                </a:solidFill>
                <a:latin typeface="Cabin" pitchFamily="34" charset="0"/>
                <a:ea typeface="Cabin" pitchFamily="34" charset="-122"/>
                <a:cs typeface="Cabin" pitchFamily="34" charset="-120"/>
              </a:rPr>
              <a:t>France</a:t>
            </a:r>
            <a:endParaRPr lang="en-US" sz="1600" dirty="0"/>
          </a:p>
        </p:txBody>
      </p:sp>
      <p:sp>
        <p:nvSpPr>
          <p:cNvPr id="10" name="Shape 7"/>
          <p:cNvSpPr/>
          <p:nvPr/>
        </p:nvSpPr>
        <p:spPr>
          <a:xfrm>
            <a:off x="8083272" y="1533525"/>
            <a:ext cx="208717" cy="208717"/>
          </a:xfrm>
          <a:prstGeom prst="roundRect">
            <a:avLst>
              <a:gd name="adj" fmla="val 8762"/>
            </a:avLst>
          </a:prstGeom>
          <a:solidFill>
            <a:srgbClr val="4EF3E4"/>
          </a:solidFill>
          <a:ln/>
        </p:spPr>
      </p:sp>
      <p:sp>
        <p:nvSpPr>
          <p:cNvPr id="11" name="Text 8"/>
          <p:cNvSpPr/>
          <p:nvPr/>
        </p:nvSpPr>
        <p:spPr>
          <a:xfrm>
            <a:off x="8352949" y="1533525"/>
            <a:ext cx="814030" cy="208717"/>
          </a:xfrm>
          <a:prstGeom prst="rect">
            <a:avLst/>
          </a:prstGeom>
          <a:noFill/>
          <a:ln/>
        </p:spPr>
        <p:txBody>
          <a:bodyPr wrap="none" lIns="0" tIns="0" rIns="0" bIns="0" rtlCol="0" anchor="t"/>
          <a:lstStyle/>
          <a:p>
            <a:pPr algn="l" indent="0" marL="0">
              <a:lnSpc>
                <a:spcPts val="1600"/>
              </a:lnSpc>
              <a:buNone/>
            </a:pPr>
            <a:r>
              <a:rPr lang="en-US" sz="1600" dirty="0">
                <a:solidFill>
                  <a:srgbClr val="CAD6DE"/>
                </a:solidFill>
                <a:latin typeface="Cabin" pitchFamily="34" charset="0"/>
                <a:ea typeface="Cabin" pitchFamily="34" charset="-122"/>
                <a:cs typeface="Cabin" pitchFamily="34" charset="-120"/>
              </a:rPr>
              <a:t>Germany</a:t>
            </a:r>
            <a:endParaRPr lang="en-US" sz="1600" dirty="0"/>
          </a:p>
        </p:txBody>
      </p:sp>
      <p:sp>
        <p:nvSpPr>
          <p:cNvPr id="12" name="Shape 9"/>
          <p:cNvSpPr/>
          <p:nvPr/>
        </p:nvSpPr>
        <p:spPr>
          <a:xfrm>
            <a:off x="9467136" y="1533525"/>
            <a:ext cx="208717" cy="208717"/>
          </a:xfrm>
          <a:prstGeom prst="roundRect">
            <a:avLst>
              <a:gd name="adj" fmla="val 8762"/>
            </a:avLst>
          </a:prstGeom>
          <a:solidFill>
            <a:srgbClr val="9BF8F0"/>
          </a:solidFill>
          <a:ln/>
        </p:spPr>
      </p:sp>
      <p:sp>
        <p:nvSpPr>
          <p:cNvPr id="13" name="Text 10"/>
          <p:cNvSpPr/>
          <p:nvPr/>
        </p:nvSpPr>
        <p:spPr>
          <a:xfrm>
            <a:off x="9736812" y="1533525"/>
            <a:ext cx="623768" cy="208717"/>
          </a:xfrm>
          <a:prstGeom prst="rect">
            <a:avLst/>
          </a:prstGeom>
          <a:noFill/>
          <a:ln/>
        </p:spPr>
        <p:txBody>
          <a:bodyPr wrap="none" lIns="0" tIns="0" rIns="0" bIns="0" rtlCol="0" anchor="t"/>
          <a:lstStyle/>
          <a:p>
            <a:pPr algn="l" indent="0" marL="0">
              <a:lnSpc>
                <a:spcPts val="1600"/>
              </a:lnSpc>
              <a:buNone/>
            </a:pPr>
            <a:r>
              <a:rPr lang="en-US" sz="1600" dirty="0">
                <a:solidFill>
                  <a:srgbClr val="CAD6DE"/>
                </a:solidFill>
                <a:latin typeface="Cabin" pitchFamily="34" charset="0"/>
                <a:ea typeface="Cabin" pitchFamily="34" charset="-122"/>
                <a:cs typeface="Cabin" pitchFamily="34" charset="-120"/>
              </a:rPr>
              <a:t>Mexico</a:t>
            </a:r>
            <a:endParaRPr lang="en-US" sz="1600" dirty="0"/>
          </a:p>
        </p:txBody>
      </p:sp>
      <p:sp>
        <p:nvSpPr>
          <p:cNvPr id="14" name="Text 11"/>
          <p:cNvSpPr/>
          <p:nvPr/>
        </p:nvSpPr>
        <p:spPr>
          <a:xfrm>
            <a:off x="730568" y="6821567"/>
            <a:ext cx="13169265" cy="667703"/>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“This pie chart displays the distribution of total sales across countries. </a:t>
            </a:r>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USA leads with 21.08%</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closely followed by </a:t>
            </a:r>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Canada (20.96%)</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a:t>
            </a:r>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France (20.51%)</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a:t>
            </a:r>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Germany (19.8%)</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and </a:t>
            </a:r>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Mexico (17.65%)</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The sales share is well-balanced, suggesting consistent market penetration across major geographies.”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662720" y="621506"/>
            <a:ext cx="7304842" cy="403265"/>
          </a:xfrm>
          <a:prstGeom prst="rect">
            <a:avLst/>
          </a:prstGeom>
          <a:noFill/>
          <a:ln/>
        </p:spPr>
        <p:txBody>
          <a:bodyPr wrap="none" lIns="0" tIns="0" rIns="0" bIns="0" rtlCol="0" anchor="t"/>
          <a:lstStyle/>
          <a:p>
            <a:pPr algn="ctr" indent="0" marL="0">
              <a:lnSpc>
                <a:spcPts val="3100"/>
              </a:lnSpc>
              <a:buNone/>
            </a:pPr>
            <a:r>
              <a:rPr lang="en-US" sz="2450" dirty="0">
                <a:solidFill>
                  <a:srgbClr val="000000"/>
                </a:solidFill>
                <a:latin typeface="Unbounded" pitchFamily="34" charset="0"/>
                <a:ea typeface="Unbounded" pitchFamily="34" charset="-122"/>
                <a:cs typeface="Unbounded" pitchFamily="34" charset="-120"/>
              </a:rPr>
              <a:t>💰</a:t>
            </a:r>
            <a:pPr algn="ctr" indent="0" marL="0">
              <a:lnSpc>
                <a:spcPts val="3100"/>
              </a:lnSpc>
              <a:buNone/>
            </a:pPr>
            <a:r>
              <a:rPr lang="en-US" sz="2450" dirty="0">
                <a:solidFill>
                  <a:srgbClr val="FFFFFF"/>
                </a:solidFill>
                <a:latin typeface="Unbounded" pitchFamily="34" charset="0"/>
                <a:ea typeface="Unbounded" pitchFamily="34" charset="-122"/>
                <a:cs typeface="Unbounded" pitchFamily="34" charset="-120"/>
              </a:rPr>
              <a:t>Total Profit by Country (Donut Chart)</a:t>
            </a:r>
            <a:endParaRPr lang="en-US" sz="2450" dirty="0"/>
          </a:p>
        </p:txBody>
      </p:sp>
      <p:pic>
        <p:nvPicPr>
          <p:cNvPr id="3" name="Image 0" descr="preencoded.png">    </p:cNvPr>
          <p:cNvPicPr>
            <a:picLocks noChangeAspect="1"/>
          </p:cNvPicPr>
          <p:nvPr/>
        </p:nvPicPr>
        <p:blipFill>
          <a:blip r:embed="rId1"/>
          <a:stretch>
            <a:fillRect/>
          </a:stretch>
        </p:blipFill>
        <p:spPr>
          <a:xfrm>
            <a:off x="2965490" y="1727835"/>
            <a:ext cx="8699302" cy="4552117"/>
          </a:xfrm>
          <a:prstGeom prst="rect">
            <a:avLst/>
          </a:prstGeom>
        </p:spPr>
      </p:pic>
      <p:sp>
        <p:nvSpPr>
          <p:cNvPr id="4" name="Shape 1"/>
          <p:cNvSpPr/>
          <p:nvPr/>
        </p:nvSpPr>
        <p:spPr>
          <a:xfrm>
            <a:off x="3587948" y="1473160"/>
            <a:ext cx="224195" cy="224195"/>
          </a:xfrm>
          <a:prstGeom prst="roundRect">
            <a:avLst>
              <a:gd name="adj" fmla="val 8157"/>
            </a:avLst>
          </a:prstGeom>
          <a:solidFill>
            <a:srgbClr val="054842"/>
          </a:solidFill>
          <a:ln/>
        </p:spPr>
      </p:sp>
      <p:sp>
        <p:nvSpPr>
          <p:cNvPr id="5" name="Text 2"/>
          <p:cNvSpPr/>
          <p:nvPr/>
        </p:nvSpPr>
        <p:spPr>
          <a:xfrm>
            <a:off x="3873103" y="1473160"/>
            <a:ext cx="710327" cy="224195"/>
          </a:xfrm>
          <a:prstGeom prst="rect">
            <a:avLst/>
          </a:prstGeom>
          <a:noFill/>
          <a:ln/>
        </p:spPr>
        <p:txBody>
          <a:bodyPr wrap="none" lIns="0" tIns="0" rIns="0" bIns="0" rtlCol="0" anchor="t"/>
          <a:lstStyle/>
          <a:p>
            <a:pPr algn="l" indent="0" marL="0">
              <a:lnSpc>
                <a:spcPts val="1750"/>
              </a:lnSpc>
              <a:buNone/>
            </a:pPr>
            <a:r>
              <a:rPr lang="en-US" sz="1750" dirty="0">
                <a:solidFill>
                  <a:srgbClr val="CAD6DE"/>
                </a:solidFill>
                <a:latin typeface="Cabin" pitchFamily="34" charset="0"/>
                <a:ea typeface="Cabin" pitchFamily="34" charset="-122"/>
                <a:cs typeface="Cabin" pitchFamily="34" charset="-120"/>
              </a:rPr>
              <a:t>Canada</a:t>
            </a:r>
            <a:endParaRPr lang="en-US" sz="1750" dirty="0"/>
          </a:p>
        </p:txBody>
      </p:sp>
      <p:sp>
        <p:nvSpPr>
          <p:cNvPr id="6" name="Shape 3"/>
          <p:cNvSpPr/>
          <p:nvPr/>
        </p:nvSpPr>
        <p:spPr>
          <a:xfrm>
            <a:off x="5090160" y="1473160"/>
            <a:ext cx="224195" cy="224195"/>
          </a:xfrm>
          <a:prstGeom prst="roundRect">
            <a:avLst>
              <a:gd name="adj" fmla="val 8157"/>
            </a:avLst>
          </a:prstGeom>
          <a:solidFill>
            <a:srgbClr val="0A9488"/>
          </a:solidFill>
          <a:ln/>
        </p:spPr>
      </p:sp>
      <p:sp>
        <p:nvSpPr>
          <p:cNvPr id="7" name="Text 4"/>
          <p:cNvSpPr/>
          <p:nvPr/>
        </p:nvSpPr>
        <p:spPr>
          <a:xfrm>
            <a:off x="5375315" y="1473160"/>
            <a:ext cx="624126" cy="224195"/>
          </a:xfrm>
          <a:prstGeom prst="rect">
            <a:avLst/>
          </a:prstGeom>
          <a:noFill/>
          <a:ln/>
        </p:spPr>
        <p:txBody>
          <a:bodyPr wrap="none" lIns="0" tIns="0" rIns="0" bIns="0" rtlCol="0" anchor="t"/>
          <a:lstStyle/>
          <a:p>
            <a:pPr algn="l" indent="0" marL="0">
              <a:lnSpc>
                <a:spcPts val="1750"/>
              </a:lnSpc>
              <a:buNone/>
            </a:pPr>
            <a:r>
              <a:rPr lang="en-US" sz="1750" dirty="0">
                <a:solidFill>
                  <a:srgbClr val="CAD6DE"/>
                </a:solidFill>
                <a:latin typeface="Cabin" pitchFamily="34" charset="0"/>
                <a:ea typeface="Cabin" pitchFamily="34" charset="-122"/>
                <a:cs typeface="Cabin" pitchFamily="34" charset="-120"/>
              </a:rPr>
              <a:t>France</a:t>
            </a:r>
            <a:endParaRPr lang="en-US" sz="1750" dirty="0"/>
          </a:p>
        </p:txBody>
      </p:sp>
      <p:sp>
        <p:nvSpPr>
          <p:cNvPr id="8" name="Shape 5"/>
          <p:cNvSpPr/>
          <p:nvPr/>
        </p:nvSpPr>
        <p:spPr>
          <a:xfrm>
            <a:off x="6735366" y="1473160"/>
            <a:ext cx="224195" cy="224195"/>
          </a:xfrm>
          <a:prstGeom prst="roundRect">
            <a:avLst>
              <a:gd name="adj" fmla="val 8157"/>
            </a:avLst>
          </a:prstGeom>
          <a:solidFill>
            <a:srgbClr val="0FE1CE"/>
          </a:solidFill>
          <a:ln/>
        </p:spPr>
      </p:sp>
      <p:sp>
        <p:nvSpPr>
          <p:cNvPr id="9" name="Text 6"/>
          <p:cNvSpPr/>
          <p:nvPr/>
        </p:nvSpPr>
        <p:spPr>
          <a:xfrm>
            <a:off x="7020520" y="1473160"/>
            <a:ext cx="874395" cy="224195"/>
          </a:xfrm>
          <a:prstGeom prst="rect">
            <a:avLst/>
          </a:prstGeom>
          <a:noFill/>
          <a:ln/>
        </p:spPr>
        <p:txBody>
          <a:bodyPr wrap="none" lIns="0" tIns="0" rIns="0" bIns="0" rtlCol="0" anchor="t"/>
          <a:lstStyle/>
          <a:p>
            <a:pPr algn="l" indent="0" marL="0">
              <a:lnSpc>
                <a:spcPts val="1750"/>
              </a:lnSpc>
              <a:buNone/>
            </a:pPr>
            <a:r>
              <a:rPr lang="en-US" sz="1750" dirty="0">
                <a:solidFill>
                  <a:srgbClr val="CAD6DE"/>
                </a:solidFill>
                <a:latin typeface="Cabin" pitchFamily="34" charset="0"/>
                <a:ea typeface="Cabin" pitchFamily="34" charset="-122"/>
                <a:cs typeface="Cabin" pitchFamily="34" charset="-120"/>
              </a:rPr>
              <a:t>Germany</a:t>
            </a:r>
            <a:endParaRPr lang="en-US" sz="1750" dirty="0"/>
          </a:p>
        </p:txBody>
      </p:sp>
      <p:sp>
        <p:nvSpPr>
          <p:cNvPr id="10" name="Shape 7"/>
          <p:cNvSpPr/>
          <p:nvPr/>
        </p:nvSpPr>
        <p:spPr>
          <a:xfrm>
            <a:off x="8727281" y="1473160"/>
            <a:ext cx="224195" cy="224195"/>
          </a:xfrm>
          <a:prstGeom prst="roundRect">
            <a:avLst>
              <a:gd name="adj" fmla="val 8157"/>
            </a:avLst>
          </a:prstGeom>
          <a:solidFill>
            <a:srgbClr val="4EF3E4"/>
          </a:solidFill>
          <a:ln/>
        </p:spPr>
      </p:sp>
      <p:sp>
        <p:nvSpPr>
          <p:cNvPr id="11" name="Text 8"/>
          <p:cNvSpPr/>
          <p:nvPr/>
        </p:nvSpPr>
        <p:spPr>
          <a:xfrm>
            <a:off x="9012436" y="1473160"/>
            <a:ext cx="431125" cy="224195"/>
          </a:xfrm>
          <a:prstGeom prst="rect">
            <a:avLst/>
          </a:prstGeom>
          <a:noFill/>
          <a:ln/>
        </p:spPr>
        <p:txBody>
          <a:bodyPr wrap="none" lIns="0" tIns="0" rIns="0" bIns="0" rtlCol="0" anchor="t"/>
          <a:lstStyle/>
          <a:p>
            <a:pPr algn="l" indent="0" marL="0">
              <a:lnSpc>
                <a:spcPts val="1750"/>
              </a:lnSpc>
              <a:buNone/>
            </a:pPr>
            <a:r>
              <a:rPr lang="en-US" sz="1750" dirty="0">
                <a:solidFill>
                  <a:srgbClr val="CAD6DE"/>
                </a:solidFill>
                <a:latin typeface="Cabin" pitchFamily="34" charset="0"/>
                <a:ea typeface="Cabin" pitchFamily="34" charset="-122"/>
                <a:cs typeface="Cabin" pitchFamily="34" charset="-120"/>
              </a:rPr>
              <a:t>USA</a:t>
            </a:r>
            <a:endParaRPr lang="en-US" sz="1750" dirty="0"/>
          </a:p>
        </p:txBody>
      </p:sp>
      <p:sp>
        <p:nvSpPr>
          <p:cNvPr id="12" name="Shape 9"/>
          <p:cNvSpPr/>
          <p:nvPr/>
        </p:nvSpPr>
        <p:spPr>
          <a:xfrm>
            <a:off x="10046851" y="1473160"/>
            <a:ext cx="224195" cy="224195"/>
          </a:xfrm>
          <a:prstGeom prst="roundRect">
            <a:avLst>
              <a:gd name="adj" fmla="val 8157"/>
            </a:avLst>
          </a:prstGeom>
          <a:solidFill>
            <a:srgbClr val="9BF8F0"/>
          </a:solidFill>
          <a:ln/>
        </p:spPr>
      </p:sp>
      <p:sp>
        <p:nvSpPr>
          <p:cNvPr id="13" name="Text 10"/>
          <p:cNvSpPr/>
          <p:nvPr/>
        </p:nvSpPr>
        <p:spPr>
          <a:xfrm>
            <a:off x="10332006" y="1473160"/>
            <a:ext cx="670084" cy="224195"/>
          </a:xfrm>
          <a:prstGeom prst="rect">
            <a:avLst/>
          </a:prstGeom>
          <a:noFill/>
          <a:ln/>
        </p:spPr>
        <p:txBody>
          <a:bodyPr wrap="none" lIns="0" tIns="0" rIns="0" bIns="0" rtlCol="0" anchor="t"/>
          <a:lstStyle/>
          <a:p>
            <a:pPr algn="l" indent="0" marL="0">
              <a:lnSpc>
                <a:spcPts val="1750"/>
              </a:lnSpc>
              <a:buNone/>
            </a:pPr>
            <a:r>
              <a:rPr lang="en-US" sz="1750" dirty="0">
                <a:solidFill>
                  <a:srgbClr val="CAD6DE"/>
                </a:solidFill>
                <a:latin typeface="Cabin" pitchFamily="34" charset="0"/>
                <a:ea typeface="Cabin" pitchFamily="34" charset="-122"/>
                <a:cs typeface="Cabin" pitchFamily="34" charset="-120"/>
              </a:rPr>
              <a:t>Mexico</a:t>
            </a:r>
            <a:endParaRPr lang="en-US" sz="1750" dirty="0"/>
          </a:p>
        </p:txBody>
      </p:sp>
      <p:sp>
        <p:nvSpPr>
          <p:cNvPr id="14" name="Text 11"/>
          <p:cNvSpPr/>
          <p:nvPr/>
        </p:nvSpPr>
        <p:spPr>
          <a:xfrm>
            <a:off x="784741" y="6532126"/>
            <a:ext cx="13060918" cy="1075849"/>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“When we look at profit distribution, the numbers mirror sales: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Canada</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slightly edges others at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21.36%</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followed by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France (21.11%)</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Germany (19.53%)</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USA (20.06%)</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and </a:t>
            </a:r>
            <a:pPr algn="l" indent="0" marL="0">
              <a:lnSpc>
                <a:spcPts val="2800"/>
              </a:lnSpc>
              <a:buNone/>
            </a:pPr>
            <a:r>
              <a:rPr lang="en-US" sz="1750" b="1" dirty="0">
                <a:solidFill>
                  <a:srgbClr val="CAD6DE"/>
                </a:solidFill>
                <a:latin typeface="Cabin" pitchFamily="34" charset="0"/>
                <a:ea typeface="Cabin" pitchFamily="34" charset="-122"/>
                <a:cs typeface="Cabin" pitchFamily="34" charset="-120"/>
              </a:rPr>
              <a:t>Mexico (17.95%)</a:t>
            </a:r>
            <a:pPr algn="l" indent="0" marL="0">
              <a:lnSpc>
                <a:spcPts val="2800"/>
              </a:lnSpc>
              <a:buNone/>
            </a:pPr>
            <a:r>
              <a:rPr lang="en-US" sz="1750" dirty="0">
                <a:solidFill>
                  <a:srgbClr val="CAD6DE"/>
                </a:solidFill>
                <a:latin typeface="Cabin" pitchFamily="34" charset="0"/>
                <a:ea typeface="Cabin" pitchFamily="34" charset="-122"/>
                <a:cs typeface="Cabin" pitchFamily="34" charset="-120"/>
              </a:rPr>
              <a:t>. This indicates that profit scales closely with sales volume across regions, with no major outliers.”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323" y="2301240"/>
            <a:ext cx="6716554" cy="3627001"/>
          </a:xfrm>
          <a:prstGeom prst="rect">
            <a:avLst/>
          </a:prstGeom>
        </p:spPr>
      </p:pic>
      <p:sp>
        <p:nvSpPr>
          <p:cNvPr id="4" name="Text 0"/>
          <p:cNvSpPr/>
          <p:nvPr/>
        </p:nvSpPr>
        <p:spPr>
          <a:xfrm>
            <a:off x="8152924" y="2451735"/>
            <a:ext cx="5639753" cy="1141809"/>
          </a:xfrm>
          <a:prstGeom prst="rect">
            <a:avLst/>
          </a:prstGeom>
          <a:noFill/>
          <a:ln/>
        </p:spPr>
        <p:txBody>
          <a:bodyPr wrap="square" lIns="0" tIns="0" rIns="0" bIns="0" rtlCol="0" anchor="t"/>
          <a:lstStyle/>
          <a:p>
            <a:pPr algn="ctr" indent="0" marL="0">
              <a:lnSpc>
                <a:spcPts val="4400"/>
              </a:lnSpc>
              <a:buNone/>
            </a:pPr>
            <a:r>
              <a:rPr lang="en-US" sz="3500" dirty="0">
                <a:solidFill>
                  <a:srgbClr val="000000"/>
                </a:solidFill>
                <a:latin typeface="Unbounded" pitchFamily="34" charset="0"/>
                <a:ea typeface="Unbounded" pitchFamily="34" charset="-122"/>
                <a:cs typeface="Unbounded" pitchFamily="34" charset="-120"/>
              </a:rPr>
              <a:t>📦</a:t>
            </a:r>
            <a:pPr algn="ctr" indent="0" marL="0">
              <a:lnSpc>
                <a:spcPts val="4400"/>
              </a:lnSpc>
              <a:buNone/>
            </a:pPr>
            <a:r>
              <a:rPr lang="en-US" sz="3500" dirty="0">
                <a:solidFill>
                  <a:srgbClr val="FFFFFF"/>
                </a:solidFill>
                <a:latin typeface="Unbounded" pitchFamily="34" charset="0"/>
                <a:ea typeface="Unbounded" pitchFamily="34" charset="-122"/>
                <a:cs typeface="Unbounded" pitchFamily="34" charset="-120"/>
              </a:rPr>
              <a:t> Units Sold by Product (Treemap)</a:t>
            </a:r>
            <a:endParaRPr lang="en-US" sz="3500" dirty="0"/>
          </a:p>
        </p:txBody>
      </p:sp>
      <p:sp>
        <p:nvSpPr>
          <p:cNvPr id="5" name="Text 1"/>
          <p:cNvSpPr/>
          <p:nvPr/>
        </p:nvSpPr>
        <p:spPr>
          <a:xfrm>
            <a:off x="8152924" y="3862745"/>
            <a:ext cx="5639753"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treemap represents the total units sold by product.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Paseo is the top mover with 338K units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followed by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VTT (169K)</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Velo (162K)</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and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Amarilla (155K)</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This suggests Paseo has both high sales volume and profitability, making it a strategic product line.”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66342" y="559118"/>
            <a:ext cx="6497598" cy="365403"/>
          </a:xfrm>
          <a:prstGeom prst="rect">
            <a:avLst/>
          </a:prstGeom>
          <a:noFill/>
          <a:ln/>
        </p:spPr>
        <p:txBody>
          <a:bodyPr wrap="none" lIns="0" tIns="0" rIns="0" bIns="0" rtlCol="0" anchor="t"/>
          <a:lstStyle/>
          <a:p>
            <a:pPr algn="ctr" indent="0" marL="0">
              <a:lnSpc>
                <a:spcPts val="2800"/>
              </a:lnSpc>
              <a:buNone/>
            </a:pPr>
            <a:r>
              <a:rPr lang="en-US" sz="2250" dirty="0">
                <a:solidFill>
                  <a:srgbClr val="000000"/>
                </a:solidFill>
                <a:latin typeface="Unbounded" pitchFamily="34" charset="0"/>
                <a:ea typeface="Unbounded" pitchFamily="34" charset="-122"/>
                <a:cs typeface="Unbounded" pitchFamily="34" charset="-120"/>
              </a:rPr>
              <a:t>📈</a:t>
            </a:r>
            <a:pPr algn="ctr" indent="0" marL="0">
              <a:lnSpc>
                <a:spcPts val="2800"/>
              </a:lnSpc>
              <a:buNone/>
            </a:pPr>
            <a:r>
              <a:rPr lang="en-US" sz="2250" dirty="0">
                <a:solidFill>
                  <a:srgbClr val="FFFFFF"/>
                </a:solidFill>
                <a:latin typeface="Unbounded" pitchFamily="34" charset="0"/>
                <a:ea typeface="Unbounded" pitchFamily="34" charset="-122"/>
                <a:cs typeface="Unbounded" pitchFamily="34" charset="-120"/>
              </a:rPr>
              <a:t> Key Takeaways &amp; Strategic Insights</a:t>
            </a:r>
            <a:endParaRPr lang="en-US" sz="2250" dirty="0"/>
          </a:p>
        </p:txBody>
      </p:sp>
      <p:pic>
        <p:nvPicPr>
          <p:cNvPr id="3" name="Image 0" descr="preencoded.png">    </p:cNvPr>
          <p:cNvPicPr>
            <a:picLocks noChangeAspect="1"/>
          </p:cNvPicPr>
          <p:nvPr/>
        </p:nvPicPr>
        <p:blipFill>
          <a:blip r:embed="rId1"/>
          <a:stretch>
            <a:fillRect/>
          </a:stretch>
        </p:blipFill>
        <p:spPr>
          <a:xfrm>
            <a:off x="709613" y="1330047"/>
            <a:ext cx="1013817" cy="1216581"/>
          </a:xfrm>
          <a:prstGeom prst="rect">
            <a:avLst/>
          </a:prstGeom>
        </p:spPr>
      </p:pic>
      <p:sp>
        <p:nvSpPr>
          <p:cNvPr id="4" name="Text 1"/>
          <p:cNvSpPr/>
          <p:nvPr/>
        </p:nvSpPr>
        <p:spPr>
          <a:xfrm>
            <a:off x="1926193" y="1532811"/>
            <a:ext cx="3145631" cy="298252"/>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Government Segment</a:t>
            </a:r>
            <a:endParaRPr lang="en-US" sz="1850" dirty="0"/>
          </a:p>
        </p:txBody>
      </p:sp>
      <p:sp>
        <p:nvSpPr>
          <p:cNvPr id="5" name="Text 2"/>
          <p:cNvSpPr/>
          <p:nvPr/>
        </p:nvSpPr>
        <p:spPr>
          <a:xfrm>
            <a:off x="1926193" y="1952625"/>
            <a:ext cx="11994594" cy="324326"/>
          </a:xfrm>
          <a:prstGeom prst="rect">
            <a:avLst/>
          </a:prstGeom>
          <a:noFill/>
          <a:ln/>
        </p:spPr>
        <p:txBody>
          <a:bodyPr wrap="non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is our most profitable and high-volume segment.</a:t>
            </a:r>
            <a:endParaRPr lang="en-US" sz="1550" dirty="0"/>
          </a:p>
        </p:txBody>
      </p:sp>
      <p:pic>
        <p:nvPicPr>
          <p:cNvPr id="6" name="Image 1" descr="preencoded.png">    </p:cNvPr>
          <p:cNvPicPr>
            <a:picLocks noChangeAspect="1"/>
          </p:cNvPicPr>
          <p:nvPr/>
        </p:nvPicPr>
        <p:blipFill>
          <a:blip r:embed="rId2"/>
          <a:stretch>
            <a:fillRect/>
          </a:stretch>
        </p:blipFill>
        <p:spPr>
          <a:xfrm>
            <a:off x="709613" y="2546628"/>
            <a:ext cx="1013817" cy="1216581"/>
          </a:xfrm>
          <a:prstGeom prst="rect">
            <a:avLst/>
          </a:prstGeom>
        </p:spPr>
      </p:pic>
      <p:sp>
        <p:nvSpPr>
          <p:cNvPr id="7" name="Text 3"/>
          <p:cNvSpPr/>
          <p:nvPr/>
        </p:nvSpPr>
        <p:spPr>
          <a:xfrm>
            <a:off x="1926193" y="2749391"/>
            <a:ext cx="2385417" cy="298252"/>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Enterprise</a:t>
            </a:r>
            <a:endParaRPr lang="en-US" sz="1850" dirty="0"/>
          </a:p>
        </p:txBody>
      </p:sp>
      <p:sp>
        <p:nvSpPr>
          <p:cNvPr id="8" name="Text 4"/>
          <p:cNvSpPr/>
          <p:nvPr/>
        </p:nvSpPr>
        <p:spPr>
          <a:xfrm>
            <a:off x="1926193" y="3169206"/>
            <a:ext cx="11994594" cy="324326"/>
          </a:xfrm>
          <a:prstGeom prst="rect">
            <a:avLst/>
          </a:prstGeom>
          <a:noFill/>
          <a:ln/>
        </p:spPr>
        <p:txBody>
          <a:bodyPr wrap="non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is underperforming, requiring margin restructuring.</a:t>
            </a:r>
            <a:endParaRPr lang="en-US" sz="1550" dirty="0"/>
          </a:p>
        </p:txBody>
      </p:sp>
      <p:pic>
        <p:nvPicPr>
          <p:cNvPr id="9" name="Image 2" descr="preencoded.png">    </p:cNvPr>
          <p:cNvPicPr>
            <a:picLocks noChangeAspect="1"/>
          </p:cNvPicPr>
          <p:nvPr/>
        </p:nvPicPr>
        <p:blipFill>
          <a:blip r:embed="rId3"/>
          <a:stretch>
            <a:fillRect/>
          </a:stretch>
        </p:blipFill>
        <p:spPr>
          <a:xfrm>
            <a:off x="709613" y="3763208"/>
            <a:ext cx="1013817" cy="1216581"/>
          </a:xfrm>
          <a:prstGeom prst="rect">
            <a:avLst/>
          </a:prstGeom>
        </p:spPr>
      </p:pic>
      <p:sp>
        <p:nvSpPr>
          <p:cNvPr id="10" name="Text 5"/>
          <p:cNvSpPr/>
          <p:nvPr/>
        </p:nvSpPr>
        <p:spPr>
          <a:xfrm>
            <a:off x="1926193" y="3965972"/>
            <a:ext cx="2385417" cy="298252"/>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USA and France</a:t>
            </a:r>
            <a:endParaRPr lang="en-US" sz="1850" dirty="0"/>
          </a:p>
        </p:txBody>
      </p:sp>
      <p:sp>
        <p:nvSpPr>
          <p:cNvPr id="11" name="Text 6"/>
          <p:cNvSpPr/>
          <p:nvPr/>
        </p:nvSpPr>
        <p:spPr>
          <a:xfrm>
            <a:off x="1926193" y="4385786"/>
            <a:ext cx="11994594" cy="324326"/>
          </a:xfrm>
          <a:prstGeom prst="rect">
            <a:avLst/>
          </a:prstGeom>
          <a:noFill/>
          <a:ln/>
        </p:spPr>
        <p:txBody>
          <a:bodyPr wrap="non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show the strongest market expansion and year-over-year growth.</a:t>
            </a:r>
            <a:endParaRPr lang="en-US" sz="1550" dirty="0"/>
          </a:p>
        </p:txBody>
      </p:sp>
      <p:pic>
        <p:nvPicPr>
          <p:cNvPr id="12" name="Image 3" descr="preencoded.png">    </p:cNvPr>
          <p:cNvPicPr>
            <a:picLocks noChangeAspect="1"/>
          </p:cNvPicPr>
          <p:nvPr/>
        </p:nvPicPr>
        <p:blipFill>
          <a:blip r:embed="rId4"/>
          <a:stretch>
            <a:fillRect/>
          </a:stretch>
        </p:blipFill>
        <p:spPr>
          <a:xfrm>
            <a:off x="709613" y="4979789"/>
            <a:ext cx="1013817" cy="1216581"/>
          </a:xfrm>
          <a:prstGeom prst="rect">
            <a:avLst/>
          </a:prstGeom>
        </p:spPr>
      </p:pic>
      <p:sp>
        <p:nvSpPr>
          <p:cNvPr id="13" name="Text 7"/>
          <p:cNvSpPr/>
          <p:nvPr/>
        </p:nvSpPr>
        <p:spPr>
          <a:xfrm>
            <a:off x="1926193" y="5182553"/>
            <a:ext cx="4036100" cy="298252"/>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Products like Paseo and VTT</a:t>
            </a:r>
            <a:endParaRPr lang="en-US" sz="1850" dirty="0"/>
          </a:p>
        </p:txBody>
      </p:sp>
      <p:sp>
        <p:nvSpPr>
          <p:cNvPr id="14" name="Text 8"/>
          <p:cNvSpPr/>
          <p:nvPr/>
        </p:nvSpPr>
        <p:spPr>
          <a:xfrm>
            <a:off x="1926193" y="5602367"/>
            <a:ext cx="11994594" cy="324326"/>
          </a:xfrm>
          <a:prstGeom prst="rect">
            <a:avLst/>
          </a:prstGeom>
          <a:noFill/>
          <a:ln/>
        </p:spPr>
        <p:txBody>
          <a:bodyPr wrap="non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are core revenue drivers.</a:t>
            </a:r>
            <a:endParaRPr lang="en-US" sz="1550" dirty="0"/>
          </a:p>
        </p:txBody>
      </p:sp>
      <p:pic>
        <p:nvPicPr>
          <p:cNvPr id="15" name="Image 4" descr="preencoded.png">    </p:cNvPr>
          <p:cNvPicPr>
            <a:picLocks noChangeAspect="1"/>
          </p:cNvPicPr>
          <p:nvPr/>
        </p:nvPicPr>
        <p:blipFill>
          <a:blip r:embed="rId5"/>
          <a:stretch>
            <a:fillRect/>
          </a:stretch>
        </p:blipFill>
        <p:spPr>
          <a:xfrm>
            <a:off x="709613" y="6196370"/>
            <a:ext cx="1013817" cy="1473994"/>
          </a:xfrm>
          <a:prstGeom prst="rect">
            <a:avLst/>
          </a:prstGeom>
        </p:spPr>
      </p:pic>
      <p:sp>
        <p:nvSpPr>
          <p:cNvPr id="16" name="Text 9"/>
          <p:cNvSpPr/>
          <p:nvPr/>
        </p:nvSpPr>
        <p:spPr>
          <a:xfrm>
            <a:off x="1926193" y="6399133"/>
            <a:ext cx="4529138" cy="298252"/>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Segments like Channel Partners</a:t>
            </a:r>
            <a:endParaRPr lang="en-US" sz="1850" dirty="0"/>
          </a:p>
        </p:txBody>
      </p:sp>
      <p:sp>
        <p:nvSpPr>
          <p:cNvPr id="17" name="Text 10"/>
          <p:cNvSpPr/>
          <p:nvPr/>
        </p:nvSpPr>
        <p:spPr>
          <a:xfrm>
            <a:off x="1926193" y="6818947"/>
            <a:ext cx="11994594" cy="648653"/>
          </a:xfrm>
          <a:prstGeom prst="rect">
            <a:avLst/>
          </a:prstGeom>
          <a:noFill/>
          <a:ln/>
        </p:spPr>
        <p:txBody>
          <a:bodyPr wrap="squar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though smaller in sales, offer exceptional profit efficiency. These insights can inform sales strategy, pricing adjustments, and expansion priorities.”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2025-06-22T12:45:30Z</dcterms:created>
  <dcterms:modified xsi:type="dcterms:W3CDTF">2025-06-22T12:45:30Z</dcterms:modified>
</cp:coreProperties>
</file>